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706" r:id="rId5"/>
  </p:sldMasterIdLst>
  <p:notesMasterIdLst>
    <p:notesMasterId r:id="rId20"/>
  </p:notesMasterIdLst>
  <p:handoutMasterIdLst>
    <p:handoutMasterId r:id="rId21"/>
  </p:handoutMasterIdLst>
  <p:sldIdLst>
    <p:sldId id="335" r:id="rId6"/>
    <p:sldId id="336" r:id="rId7"/>
    <p:sldId id="337" r:id="rId8"/>
    <p:sldId id="338" r:id="rId9"/>
    <p:sldId id="340" r:id="rId10"/>
    <p:sldId id="348" r:id="rId11"/>
    <p:sldId id="353" r:id="rId12"/>
    <p:sldId id="345" r:id="rId13"/>
    <p:sldId id="349" r:id="rId14"/>
    <p:sldId id="351" r:id="rId15"/>
    <p:sldId id="343" r:id="rId16"/>
    <p:sldId id="271" r:id="rId17"/>
    <p:sldId id="354" r:id="rId18"/>
    <p:sldId id="34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8C8A"/>
    <a:srgbClr val="0A40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54" autoAdjust="0"/>
    <p:restoredTop sz="95394" autoAdjust="0"/>
  </p:normalViewPr>
  <p:slideViewPr>
    <p:cSldViewPr snapToGrid="0">
      <p:cViewPr varScale="1">
        <p:scale>
          <a:sx n="91" d="100"/>
          <a:sy n="91" d="100"/>
        </p:scale>
        <p:origin x="144" y="6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7/8/2025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23:48:18.5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7/8/2025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367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146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336B-2889-45AD-A850-CC2AE0E1E476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5F22-6C31-4187-AA2F-0059F2E1B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958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336B-2889-45AD-A850-CC2AE0E1E476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5F22-6C31-4187-AA2F-0059F2E1B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3071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336B-2889-45AD-A850-CC2AE0E1E476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5F22-6C31-4187-AA2F-0059F2E1B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943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336B-2889-45AD-A850-CC2AE0E1E476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5F22-6C31-4187-AA2F-0059F2E1B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009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336B-2889-45AD-A850-CC2AE0E1E476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5F22-6C31-4187-AA2F-0059F2E1B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1658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336B-2889-45AD-A850-CC2AE0E1E476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5F22-6C31-4187-AA2F-0059F2E1B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872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336B-2889-45AD-A850-CC2AE0E1E476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5F22-6C31-4187-AA2F-0059F2E1B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5477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336B-2889-45AD-A850-CC2AE0E1E476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5F22-6C31-4187-AA2F-0059F2E1B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2406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336B-2889-45AD-A850-CC2AE0E1E476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5F22-6C31-4187-AA2F-0059F2E1B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0389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336B-2889-45AD-A850-CC2AE0E1E476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5F22-6C31-4187-AA2F-0059F2E1B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3826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336B-2889-45AD-A850-CC2AE0E1E476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5F22-6C31-4187-AA2F-0059F2E1B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1964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336B-2889-45AD-A850-CC2AE0E1E476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5F22-6C31-4187-AA2F-0059F2E1BCA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581745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336B-2889-45AD-A850-CC2AE0E1E476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5F22-6C31-4187-AA2F-0059F2E1B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3289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336B-2889-45AD-A850-CC2AE0E1E476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5F22-6C31-4187-AA2F-0059F2E1B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9916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336B-2889-45AD-A850-CC2AE0E1E476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5F22-6C31-4187-AA2F-0059F2E1B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7766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336B-2889-45AD-A850-CC2AE0E1E476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5F22-6C31-4187-AA2F-0059F2E1B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727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336B-2889-45AD-A850-CC2AE0E1E476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5F22-6C31-4187-AA2F-0059F2E1B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404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6336B-2889-45AD-A850-CC2AE0E1E476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45F22-6C31-4187-AA2F-0059F2E1B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5413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ta1207/Master_Project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blnews.org/researchers-from-apple-and-columbia-released-an-open-source-multimodal-llm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36734" y="-369117"/>
            <a:ext cx="6266575" cy="3229763"/>
          </a:xfrm>
        </p:spPr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Context-Aware Sentiment Analysis Using Large Language Models (LLMs)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6F5F0B-FE42-DABB-6D30-BF5AF0FEA2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1"/>
            <a:ext cx="3394952" cy="6291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0FC3D7-5D39-7A62-E2F8-68A3F294DF44}"/>
              </a:ext>
            </a:extLst>
          </p:cNvPr>
          <p:cNvSpPr txBox="1"/>
          <p:nvPr/>
        </p:nvSpPr>
        <p:spPr>
          <a:xfrm>
            <a:off x="3632433" y="259843"/>
            <a:ext cx="8481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7PAM2002-0509-2024 - Data Science Project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EF8DE8-AF8F-D03F-66CE-484D839DA3A5}"/>
              </a:ext>
            </a:extLst>
          </p:cNvPr>
          <p:cNvSpPr txBox="1"/>
          <p:nvPr/>
        </p:nvSpPr>
        <p:spPr>
          <a:xfrm>
            <a:off x="6274965" y="4118993"/>
            <a:ext cx="59170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SUPERVISOR :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SUNINA SHARVY</a:t>
            </a: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SNEHLATA KUMARI</a:t>
            </a:r>
            <a:b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23080692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MSc Data Science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 : </a:t>
            </a:r>
            <a:r>
              <a:rPr lang="en-IN" dirty="0">
                <a:hlinkClick r:id="rId3"/>
              </a:rPr>
              <a:t>lata1207/Master_Project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SCHOOL OF ENGINEERING AND COMPUTER SCIENCE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HERTFORDSHIRE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/>
              <a:t> </a:t>
            </a:r>
            <a:endParaRPr lang="en-IN" dirty="0"/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7FC85-6A49-0499-7366-434C4F798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8385" y="441961"/>
            <a:ext cx="7459511" cy="967389"/>
          </a:xfrm>
        </p:spPr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– Sentiment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445855-0573-786A-4A18-C1A44E3EB4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64279" y="2181138"/>
            <a:ext cx="6942111" cy="3992565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 changed in ~22% of samples when context was included.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RoBERTa captured nuanced sentiment better than DistilBERT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“Fine, I guess” → Positive alone, Neutral with context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Context helps distinguish subtle emotional shifts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RoBERTa: higher sensitivity to polite disagreement or sarcasm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DistilBERT: strong but less adaptable in multi-turn scenarios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Zero-shot generalization used for both models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blue and white logo&#10;&#10;AI-generated content may be incorrect.">
            <a:extLst>
              <a:ext uri="{FF2B5EF4-FFF2-40B4-BE49-F238E27FC236}">
                <a16:creationId xmlns:a16="http://schemas.microsoft.com/office/drawing/2014/main" id="{DD95B6AD-A1BC-4175-D7F8-2994EAA94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260" y="-34047"/>
            <a:ext cx="2438740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5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&amp; Interpretation</a:t>
            </a:r>
            <a:endParaRPr lang="en-Z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D20DBB-F3DD-CE0A-DCE1-63F191C0CC4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 improves accuracy in multi-turn dialogue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DistilBERT misses emotional nuance without prior utterances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Highlights need for dialogue-aware sentiment modeling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392FF-67AF-70B5-1C3C-58D39BDF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12" name="Picture 11" descr="A blue and white logo&#10;&#10;AI-generated content may be incorrect.">
            <a:extLst>
              <a:ext uri="{FF2B5EF4-FFF2-40B4-BE49-F238E27FC236}">
                <a16:creationId xmlns:a16="http://schemas.microsoft.com/office/drawing/2014/main" id="{D2B0F652-E4CC-E4E8-637A-B6CB4F5DE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260" y="0"/>
            <a:ext cx="2438740" cy="543001"/>
          </a:xfrm>
          <a:prstGeom prst="rect">
            <a:avLst/>
          </a:prstGeom>
        </p:spPr>
      </p:pic>
      <p:pic>
        <p:nvPicPr>
          <p:cNvPr id="6" name="Picture 5" descr="A diagram of a positive and negative&#10;&#10;AI-generated content may be incorrect.">
            <a:extLst>
              <a:ext uri="{FF2B5EF4-FFF2-40B4-BE49-F238E27FC236}">
                <a16:creationId xmlns:a16="http://schemas.microsoft.com/office/drawing/2014/main" id="{4EFABB87-59AA-F9A7-2A1D-FAFC1266B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581" y="1471549"/>
            <a:ext cx="4999838" cy="427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48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F170F-16C7-83F4-9B94-50234739E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4">
            <a:extLst>
              <a:ext uri="{FF2B5EF4-FFF2-40B4-BE49-F238E27FC236}">
                <a16:creationId xmlns:a16="http://schemas.microsoft.com/office/drawing/2014/main" id="{017B4B89-137A-CCAE-8BFB-880DE2B367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418790" y="-102170"/>
            <a:ext cx="9354420" cy="79432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Timeline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944E2BD-0826-7633-7660-223B4E5874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7433370"/>
              </p:ext>
            </p:extLst>
          </p:nvPr>
        </p:nvGraphicFramePr>
        <p:xfrm>
          <a:off x="184558" y="469785"/>
          <a:ext cx="11772754" cy="63638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36294">
                  <a:extLst>
                    <a:ext uri="{9D8B030D-6E8A-4147-A177-3AD203B41FA5}">
                      <a16:colId xmlns:a16="http://schemas.microsoft.com/office/drawing/2014/main" val="3067039286"/>
                    </a:ext>
                  </a:extLst>
                </a:gridCol>
                <a:gridCol w="583933">
                  <a:extLst>
                    <a:ext uri="{9D8B030D-6E8A-4147-A177-3AD203B41FA5}">
                      <a16:colId xmlns:a16="http://schemas.microsoft.com/office/drawing/2014/main" val="3060983562"/>
                    </a:ext>
                  </a:extLst>
                </a:gridCol>
                <a:gridCol w="583933">
                  <a:extLst>
                    <a:ext uri="{9D8B030D-6E8A-4147-A177-3AD203B41FA5}">
                      <a16:colId xmlns:a16="http://schemas.microsoft.com/office/drawing/2014/main" val="22544414"/>
                    </a:ext>
                  </a:extLst>
                </a:gridCol>
                <a:gridCol w="583933">
                  <a:extLst>
                    <a:ext uri="{9D8B030D-6E8A-4147-A177-3AD203B41FA5}">
                      <a16:colId xmlns:a16="http://schemas.microsoft.com/office/drawing/2014/main" val="1145101787"/>
                    </a:ext>
                  </a:extLst>
                </a:gridCol>
                <a:gridCol w="583933">
                  <a:extLst>
                    <a:ext uri="{9D8B030D-6E8A-4147-A177-3AD203B41FA5}">
                      <a16:colId xmlns:a16="http://schemas.microsoft.com/office/drawing/2014/main" val="364211988"/>
                    </a:ext>
                  </a:extLst>
                </a:gridCol>
                <a:gridCol w="583933">
                  <a:extLst>
                    <a:ext uri="{9D8B030D-6E8A-4147-A177-3AD203B41FA5}">
                      <a16:colId xmlns:a16="http://schemas.microsoft.com/office/drawing/2014/main" val="2750111023"/>
                    </a:ext>
                  </a:extLst>
                </a:gridCol>
                <a:gridCol w="583933">
                  <a:extLst>
                    <a:ext uri="{9D8B030D-6E8A-4147-A177-3AD203B41FA5}">
                      <a16:colId xmlns:a16="http://schemas.microsoft.com/office/drawing/2014/main" val="1926064418"/>
                    </a:ext>
                  </a:extLst>
                </a:gridCol>
                <a:gridCol w="583933">
                  <a:extLst>
                    <a:ext uri="{9D8B030D-6E8A-4147-A177-3AD203B41FA5}">
                      <a16:colId xmlns:a16="http://schemas.microsoft.com/office/drawing/2014/main" val="737045859"/>
                    </a:ext>
                  </a:extLst>
                </a:gridCol>
                <a:gridCol w="583933">
                  <a:extLst>
                    <a:ext uri="{9D8B030D-6E8A-4147-A177-3AD203B41FA5}">
                      <a16:colId xmlns:a16="http://schemas.microsoft.com/office/drawing/2014/main" val="1122813690"/>
                    </a:ext>
                  </a:extLst>
                </a:gridCol>
                <a:gridCol w="583933">
                  <a:extLst>
                    <a:ext uri="{9D8B030D-6E8A-4147-A177-3AD203B41FA5}">
                      <a16:colId xmlns:a16="http://schemas.microsoft.com/office/drawing/2014/main" val="2781547868"/>
                    </a:ext>
                  </a:extLst>
                </a:gridCol>
                <a:gridCol w="583933">
                  <a:extLst>
                    <a:ext uri="{9D8B030D-6E8A-4147-A177-3AD203B41FA5}">
                      <a16:colId xmlns:a16="http://schemas.microsoft.com/office/drawing/2014/main" val="1403807195"/>
                    </a:ext>
                  </a:extLst>
                </a:gridCol>
                <a:gridCol w="583933">
                  <a:extLst>
                    <a:ext uri="{9D8B030D-6E8A-4147-A177-3AD203B41FA5}">
                      <a16:colId xmlns:a16="http://schemas.microsoft.com/office/drawing/2014/main" val="2786481463"/>
                    </a:ext>
                  </a:extLst>
                </a:gridCol>
                <a:gridCol w="583933">
                  <a:extLst>
                    <a:ext uri="{9D8B030D-6E8A-4147-A177-3AD203B41FA5}">
                      <a16:colId xmlns:a16="http://schemas.microsoft.com/office/drawing/2014/main" val="1366105388"/>
                    </a:ext>
                  </a:extLst>
                </a:gridCol>
                <a:gridCol w="583933">
                  <a:extLst>
                    <a:ext uri="{9D8B030D-6E8A-4147-A177-3AD203B41FA5}">
                      <a16:colId xmlns:a16="http://schemas.microsoft.com/office/drawing/2014/main" val="849981423"/>
                    </a:ext>
                  </a:extLst>
                </a:gridCol>
                <a:gridCol w="583933">
                  <a:extLst>
                    <a:ext uri="{9D8B030D-6E8A-4147-A177-3AD203B41FA5}">
                      <a16:colId xmlns:a16="http://schemas.microsoft.com/office/drawing/2014/main" val="211762663"/>
                    </a:ext>
                  </a:extLst>
                </a:gridCol>
                <a:gridCol w="583933">
                  <a:extLst>
                    <a:ext uri="{9D8B030D-6E8A-4147-A177-3AD203B41FA5}">
                      <a16:colId xmlns:a16="http://schemas.microsoft.com/office/drawing/2014/main" val="1154073778"/>
                    </a:ext>
                  </a:extLst>
                </a:gridCol>
                <a:gridCol w="1377465">
                  <a:extLst>
                    <a:ext uri="{9D8B030D-6E8A-4147-A177-3AD203B41FA5}">
                      <a16:colId xmlns:a16="http://schemas.microsoft.com/office/drawing/2014/main" val="507274020"/>
                    </a:ext>
                  </a:extLst>
                </a:gridCol>
              </a:tblGrid>
              <a:tr h="370415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May</a:t>
                      </a: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June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July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August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September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916021"/>
                  </a:ext>
                </a:extLst>
              </a:tr>
              <a:tr h="510334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WK 2</a:t>
                      </a:r>
                    </a:p>
                  </a:txBody>
                  <a:tcPr>
                    <a:lnL w="12700" cmpd="sng">
                      <a:noFill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WK 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WK 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WK 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WK 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WK 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WK 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WK 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WK 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WK 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WK 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WK 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WK 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WK 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WK 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655564"/>
                  </a:ext>
                </a:extLst>
              </a:tr>
              <a:tr h="5202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Topic &amp; Dataset Selection</a:t>
                      </a:r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877703"/>
                  </a:ext>
                </a:extLst>
              </a:tr>
              <a:tr h="5202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Evaluation &amp; Statistics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520098"/>
                  </a:ext>
                </a:extLst>
              </a:tr>
              <a:tr h="52024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 Design &amp; Preprocessing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073455"/>
                  </a:ext>
                </a:extLst>
              </a:tr>
              <a:tr h="7204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1 – RoBERTa Twitter Sentiment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14307"/>
                  </a:ext>
                </a:extLst>
              </a:tr>
              <a:tr h="5103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2 – DistilBERT SST-2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788046"/>
                  </a:ext>
                </a:extLst>
              </a:tr>
              <a:tr h="5202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refining &amp; Presentation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907561"/>
                  </a:ext>
                </a:extLst>
              </a:tr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Report Preparation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509161"/>
                  </a:ext>
                </a:extLst>
              </a:tr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Final Report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179233"/>
                  </a:ext>
                </a:extLst>
              </a:tr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Viva Preparation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950739"/>
                  </a:ext>
                </a:extLst>
              </a:tr>
              <a:tr h="5873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Viva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890907"/>
                  </a:ext>
                </a:extLst>
              </a:tr>
            </a:tbl>
          </a:graphicData>
        </a:graphic>
      </p:graphicFrame>
      <p:sp>
        <p:nvSpPr>
          <p:cNvPr id="9" name="Arrow: Right 8">
            <a:extLst>
              <a:ext uri="{FF2B5EF4-FFF2-40B4-BE49-F238E27FC236}">
                <a16:creationId xmlns:a16="http://schemas.microsoft.com/office/drawing/2014/main" id="{607E9D41-53D9-BD49-7BE5-686102067CDD}"/>
              </a:ext>
            </a:extLst>
          </p:cNvPr>
          <p:cNvSpPr/>
          <p:nvPr/>
        </p:nvSpPr>
        <p:spPr>
          <a:xfrm>
            <a:off x="1947672" y="1409842"/>
            <a:ext cx="1654510" cy="448056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45AF2F6-65BF-6287-DBD6-58E1FF09BB1F}"/>
              </a:ext>
            </a:extLst>
          </p:cNvPr>
          <p:cNvSpPr/>
          <p:nvPr/>
        </p:nvSpPr>
        <p:spPr>
          <a:xfrm>
            <a:off x="3378946" y="1886572"/>
            <a:ext cx="1182254" cy="448056"/>
          </a:xfrm>
          <a:prstGeom prst="rightArrow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4490ECC-3E12-F739-FFF9-DB712B9F8655}"/>
              </a:ext>
            </a:extLst>
          </p:cNvPr>
          <p:cNvSpPr/>
          <p:nvPr/>
        </p:nvSpPr>
        <p:spPr>
          <a:xfrm>
            <a:off x="3602182" y="2465967"/>
            <a:ext cx="2253596" cy="448056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FF518BA-41A6-D4F7-2740-5081E3635113}"/>
              </a:ext>
            </a:extLst>
          </p:cNvPr>
          <p:cNvSpPr/>
          <p:nvPr/>
        </p:nvSpPr>
        <p:spPr>
          <a:xfrm>
            <a:off x="4798503" y="3045362"/>
            <a:ext cx="1297497" cy="448056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BB00902-3990-5CA6-3AF9-27201F61AF9A}"/>
              </a:ext>
            </a:extLst>
          </p:cNvPr>
          <p:cNvSpPr/>
          <p:nvPr/>
        </p:nvSpPr>
        <p:spPr>
          <a:xfrm>
            <a:off x="5368954" y="3697295"/>
            <a:ext cx="1140903" cy="44805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6CEBE117-B976-AB4D-907D-C84D46E67AE8}"/>
              </a:ext>
            </a:extLst>
          </p:cNvPr>
          <p:cNvSpPr/>
          <p:nvPr/>
        </p:nvSpPr>
        <p:spPr>
          <a:xfrm>
            <a:off x="6224623" y="4183629"/>
            <a:ext cx="1005840" cy="448056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97B473C7-214F-3C38-2BE5-E92E75EB5C53}"/>
              </a:ext>
            </a:extLst>
          </p:cNvPr>
          <p:cNvSpPr/>
          <p:nvPr/>
        </p:nvSpPr>
        <p:spPr>
          <a:xfrm>
            <a:off x="5985165" y="4756614"/>
            <a:ext cx="2235199" cy="44805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61B1DA9C-1214-7942-E3BB-9975E956A641}"/>
              </a:ext>
            </a:extLst>
          </p:cNvPr>
          <p:cNvSpPr/>
          <p:nvPr/>
        </p:nvSpPr>
        <p:spPr>
          <a:xfrm>
            <a:off x="8288153" y="5229917"/>
            <a:ext cx="1005840" cy="448056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1F9FE86-E007-BF07-F345-016ABA8CBB69}"/>
              </a:ext>
            </a:extLst>
          </p:cNvPr>
          <p:cNvSpPr/>
          <p:nvPr/>
        </p:nvSpPr>
        <p:spPr>
          <a:xfrm>
            <a:off x="8288153" y="5767594"/>
            <a:ext cx="1686357" cy="448056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D6A8029-5437-EBE2-5148-846E993CA801}"/>
              </a:ext>
            </a:extLst>
          </p:cNvPr>
          <p:cNvSpPr/>
          <p:nvPr/>
        </p:nvSpPr>
        <p:spPr>
          <a:xfrm>
            <a:off x="9570543" y="6407516"/>
            <a:ext cx="1005840" cy="448056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3" name="Picture 2" descr="A blue and white logo&#10;&#10;AI-generated content may be incorrect.">
            <a:extLst>
              <a:ext uri="{FF2B5EF4-FFF2-40B4-BE49-F238E27FC236}">
                <a16:creationId xmlns:a16="http://schemas.microsoft.com/office/drawing/2014/main" id="{4988C2E4-F17F-BABA-CE94-28893F400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740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20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9E62D-F2FE-991A-F51C-416FE0D84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DDC23-E928-0FDB-18BE-99A9CD03E64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1351" y="2058669"/>
            <a:ext cx="8022923" cy="3687763"/>
          </a:xfrm>
        </p:spPr>
        <p:txBody>
          <a:bodyPr>
            <a:normAutofit/>
          </a:bodyPr>
          <a:lstStyle/>
          <a:p>
            <a:pPr marL="285750" indent="-285750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Barbieri, F., Camacho-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Collados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J., Espinosa Anke, L. and Neves, L., 2020. Tweeteval: Unified benchmark and comparative evaluation for tweet classification. </a:t>
            </a:r>
            <a:r>
              <a:rPr lang="en-I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arXiv preprint arXiv:2010.12421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Devlin, J., Chang, M.W., Lee, K. and Toutanova, K., 2019. BERT: Pre-training of deep bidirectional transformers for language understanding. </a:t>
            </a:r>
            <a:r>
              <a:rPr lang="en-I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NAACL-HLT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Li, Y., Su, H., Shen, X., Li, W., Cao, Z. and Niu, S., 2017. DailyDialog: A manually labelled multi-turn dialogue dataset. In </a:t>
            </a:r>
            <a:r>
              <a:rPr lang="en-I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IJCNLP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Liu, Y., Ott, M., Goyal, N., Du, J., Joshi, M., Chen, D., ... and Stoyanov, V., 2019. RoBERTa: A robustly optimized BERT pretraining approach. </a:t>
            </a:r>
            <a:r>
              <a:rPr lang="en-I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arXiv preprint arXiv:1907.11692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81B52D-3A08-9DC2-A0C4-A17BCC34D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43A8829-9FF5-E077-7BF3-717295205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73025"/>
            <a:ext cx="10404475" cy="1325563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69A5AC21-A38E-2380-5580-2FE2C6509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260" y="0"/>
            <a:ext cx="2438740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08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965" y="1427805"/>
            <a:ext cx="5775656" cy="2078433"/>
          </a:xfrm>
        </p:spPr>
        <p:txBody>
          <a:bodyPr anchor="b"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!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910397F-6A02-5538-24A1-308677F2C6AB}"/>
                  </a:ext>
                </a:extLst>
              </p14:cNvPr>
              <p14:cNvContentPartPr/>
              <p14:nvPr/>
            </p14:nvContentPartPr>
            <p14:xfrm>
              <a:off x="-318785" y="544954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910397F-6A02-5538-24A1-308677F2C6A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24905" y="538834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 descr="A blue and white logo&#10;&#10;AI-generated content may be incorrect.">
            <a:extLst>
              <a:ext uri="{FF2B5EF4-FFF2-40B4-BE49-F238E27FC236}">
                <a16:creationId xmlns:a16="http://schemas.microsoft.com/office/drawing/2014/main" id="{292F6A31-3E39-BCEA-867C-F450FC811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260" y="0"/>
            <a:ext cx="2438740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1728132"/>
            <a:ext cx="8324089" cy="5057350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Improve sentiment classification using dialogue context.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it matters: Traditional models misclassify context-sensitive or multi-turn sentiment.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Question: The traditional sentiment analysis often fails when context is subtle or multi turn like in conversations. Why this analysis failed to understand the deeper meaning of input texts. Can pre-trained language models improve sentiment classification by effectively incorporating conversational context?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Objectives:  1.Use DailyDialog dataset (context-response pairs)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2.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transformer models (RoBERTa and DistilBERT)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3.Analyze impact of context on sentiment prediction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A blue and white logo&#10;&#10;AI-generated content may be incorrect.">
            <a:extLst>
              <a:ext uri="{FF2B5EF4-FFF2-40B4-BE49-F238E27FC236}">
                <a16:creationId xmlns:a16="http://schemas.microsoft.com/office/drawing/2014/main" id="{CC99F6A3-D299-1024-631E-FEC649357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260" y="0"/>
            <a:ext cx="2438740" cy="60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4308110" cy="1235677"/>
          </a:xfrm>
        </p:spPr>
        <p:txBody>
          <a:bodyPr anchor="b"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Placeholder 5" descr="A group of people reading books&#10;&#10;AI-generated content may be incorrect.">
            <a:extLst>
              <a:ext uri="{FF2B5EF4-FFF2-40B4-BE49-F238E27FC236}">
                <a16:creationId xmlns:a16="http://schemas.microsoft.com/office/drawing/2014/main" id="{F03208A7-2E62-6FDB-8A24-21B988EA526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721813" y="457200"/>
            <a:ext cx="5470187" cy="5943599"/>
          </a:xfrm>
          <a:noFill/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97482F76-BEE4-FF30-85BA-3B6C08C93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708EE5-791E-B838-5207-213D62C30B04}"/>
              </a:ext>
            </a:extLst>
          </p:cNvPr>
          <p:cNvSpPr txBox="1"/>
          <p:nvPr/>
        </p:nvSpPr>
        <p:spPr>
          <a:xfrm>
            <a:off x="788565" y="2130804"/>
            <a:ext cx="627496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models (SVM, LSTM) struggle with multi-turn dialogues.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BERT (Devlin et al., 2019) revolutionized contextual NLP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RoBERTa optimized transformer performance (Liu et al., 2019)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CardiffNLP models fine-tuned for social media text (Barbieri et al., 2020)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DailyDialog created for multi-turn emotion and dialogue act analysis (Li et al., 2017)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5D3C9FAD-1E02-428E-E756-D85D06D99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260" y="0"/>
            <a:ext cx="2438740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3512" y="-43031"/>
            <a:ext cx="6322950" cy="163523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Description</a:t>
            </a:r>
            <a:endParaRPr lang="en-ZA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6AA66-EC20-FCAE-04B0-6BEB18463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82874" y="1811354"/>
            <a:ext cx="5864225" cy="4388110"/>
          </a:xfrm>
        </p:spPr>
        <p:txBody>
          <a:bodyPr>
            <a:noAutofit/>
          </a:bodyPr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Dataset: frankdarkluo/dailydialog (variant of DailyDialog)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Format:</a:t>
            </a:r>
          </a:p>
          <a:p>
            <a:pPr lvl="1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73,554 samples with context and response fields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suitable:</a:t>
            </a:r>
          </a:p>
          <a:p>
            <a:pPr lvl="1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Multi-turn structure with real-world dialogue style</a:t>
            </a:r>
          </a:p>
          <a:p>
            <a:pPr lvl="1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Ideal for evaluating context-aware models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Ethics &amp; GDPR Compliance: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License: CC BY-NC-SA 4.0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Permits academic use with attribution (non-commercial)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Privacy &amp; Anonymity: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personal data or identifiers included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GDPR Alignment: </a:t>
            </a:r>
          </a:p>
          <a:p>
            <a:r>
              <a:rPr 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personally identifiable information (PII)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Placeholder 6" descr="A close-up of a network&#10;&#10;AI-generated content may be incorrect.">
            <a:extLst>
              <a:ext uri="{FF2B5EF4-FFF2-40B4-BE49-F238E27FC236}">
                <a16:creationId xmlns:a16="http://schemas.microsoft.com/office/drawing/2014/main" id="{C7971214-8ADA-C6C7-DAFD-315AA58C144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0808" r="30808"/>
          <a:stretch>
            <a:fillRect/>
          </a:stretch>
        </p:blipFill>
        <p:spPr>
          <a:xfrm>
            <a:off x="0" y="10204"/>
            <a:ext cx="4581525" cy="6847796"/>
          </a:xfrm>
        </p:spPr>
      </p:pic>
      <p:pic>
        <p:nvPicPr>
          <p:cNvPr id="5" name="Picture 4" descr="A blue and white logo&#10;&#10;AI-generated content may be incorrect.">
            <a:extLst>
              <a:ext uri="{FF2B5EF4-FFF2-40B4-BE49-F238E27FC236}">
                <a16:creationId xmlns:a16="http://schemas.microsoft.com/office/drawing/2014/main" id="{DBCA8DA8-9F4D-CCF8-21C6-1DBAFA225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260" y="0"/>
            <a:ext cx="2438740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052" y="383237"/>
            <a:ext cx="7333676" cy="1781123"/>
          </a:xfrm>
        </p:spPr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with Traditional Models</a:t>
            </a:r>
            <a:endParaRPr lang="en-Z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C8A46-D49C-FB70-9062-B672F2F7F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9694" y="2818701"/>
            <a:ext cx="5580586" cy="3447281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Sentence-level models ignore context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 to detect sarcasm, emotion buildup, or indirect cues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Real-world misclassification examples show model limitations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F0CDDFB4-21C1-25AC-9F2C-AAA1D558E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260" y="0"/>
            <a:ext cx="2438740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676EE-BA98-4C16-9B47-9D001C14007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1351" y="2058669"/>
            <a:ext cx="8022923" cy="3687763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format: </a:t>
            </a:r>
            <a:r>
              <a:rPr lang="en-US" sz="18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 + [SEP] + response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Analyze how context shifts sentiment prediction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Tokenization using respective model tokenizer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Zero-shot inference only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pipeline-based inference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 labels generated using Hugging Face pipelines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 normalization: mapped model labels to common Positive/Neutral/Negative classes (3-class standardization)</a:t>
            </a:r>
          </a:p>
          <a:p>
            <a:pPr marL="0" indent="0">
              <a:buNone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71CE7-009B-C4EA-A716-E90A052EB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79E4F53-0A6D-DABB-9989-24C2E82C3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73025"/>
            <a:ext cx="10404475" cy="1325563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Design &amp; Preprocessing</a:t>
            </a:r>
          </a:p>
        </p:txBody>
      </p: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8BD84BB7-5B94-F9DB-0E55-828428BA1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260" y="0"/>
            <a:ext cx="2438740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09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58655-CA71-B46B-0075-9AEF00245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32" y="0"/>
            <a:ext cx="7972339" cy="1400961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Overview (Pipeline) 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69B8B7-C209-0B77-6FF2-F47F01B070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432" y="1333849"/>
            <a:ext cx="10041621" cy="1107347"/>
          </a:xfrm>
        </p:spPr>
        <p:txBody>
          <a:bodyPr>
            <a:normAutofit lnSpcReduction="10000"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</a:t>
            </a:r>
            <a:r>
              <a:rPr lang="en-IN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Preprocessing </a:t>
            </a:r>
            <a:r>
              <a:rPr lang="en-IN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Context/Response Formatting </a:t>
            </a:r>
            <a:r>
              <a:rPr lang="en-IN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Inference</a:t>
            </a:r>
            <a:r>
              <a:rPr lang="en-IN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→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 Analysis </a:t>
            </a:r>
            <a:r>
              <a:rPr lang="en-IN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Visualization/Evaluation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(Fine Tuning in Progress)</a:t>
            </a: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76F05-F92A-4115-B9B9-25EE51D4143A}"/>
              </a:ext>
            </a:extLst>
          </p:cNvPr>
          <p:cNvSpPr txBox="1"/>
          <p:nvPr/>
        </p:nvSpPr>
        <p:spPr>
          <a:xfrm>
            <a:off x="584432" y="2692866"/>
            <a:ext cx="448251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Load Dataset frankdarkluo/dailydialog </a:t>
            </a:r>
            <a:r>
              <a:rPr lang="en-I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Context–Response dialogues Multi-turn</a:t>
            </a:r>
            <a:r>
              <a:rPr lang="en-I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→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ideal for context-based sentiment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Choose Models RoBERTa (3-class, trained on tweets) DistilBERT (2-class, trained on reviews)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Step 3: Format Inputs Without context </a:t>
            </a:r>
            <a:r>
              <a:rPr lang="en-I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response only With context </a:t>
            </a:r>
            <a:r>
              <a:rPr lang="en-I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context [SEP] response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4A27C1-47B5-A912-19C4-F91B16276FC9}"/>
              </a:ext>
            </a:extLst>
          </p:cNvPr>
          <p:cNvSpPr txBox="1"/>
          <p:nvPr/>
        </p:nvSpPr>
        <p:spPr>
          <a:xfrm>
            <a:off x="5914238" y="2692866"/>
            <a:ext cx="55199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4: Predict Sentiment (Zero-shot), Use Hugging Face pipelines (no training), Label each sample twice (with vs. without context)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5: Normalize Labels Standardize: Positive, Neutral, Negative. Enable fair model comparison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Step 6: Compare Predictions%, changed sentiment with context, which model was more robust?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7: Visualize Results, Horizontal bar plots, Pie chart (context impact), Confusion matrix</a:t>
            </a:r>
          </a:p>
        </p:txBody>
      </p:sp>
      <p:pic>
        <p:nvPicPr>
          <p:cNvPr id="11" name="Picture 10" descr="A blue and white logo&#10;&#10;AI-generated content may be incorrect.">
            <a:extLst>
              <a:ext uri="{FF2B5EF4-FFF2-40B4-BE49-F238E27FC236}">
                <a16:creationId xmlns:a16="http://schemas.microsoft.com/office/drawing/2014/main" id="{B196902B-2AF3-3ED6-5ED2-27DAACD39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260" y="0"/>
            <a:ext cx="2438740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72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024443"/>
          </a:xfrm>
        </p:spPr>
        <p:txBody>
          <a:bodyPr anchor="b">
            <a:norm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1 – RoBERTa Twitter Sentiment</a:t>
            </a:r>
            <a:endParaRPr lang="en-Z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26E51D-0E5E-98CC-19AE-F6AC7B00BF2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3" y="1308683"/>
            <a:ext cx="4887594" cy="4452355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Model: cardiffnlp/twitter-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roberta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-base-sentiment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Pretrained on Twitter data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Outputs: Positive, Neutral, Negative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Strength: Good with informal, social-language data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 descr="A blue bird toy with wings and a blue circle with white text&#10;&#10;AI-generated content may be incorrect.">
            <a:extLst>
              <a:ext uri="{FF2B5EF4-FFF2-40B4-BE49-F238E27FC236}">
                <a16:creationId xmlns:a16="http://schemas.microsoft.com/office/drawing/2014/main" id="{5FEB2110-04B1-C1F3-3A39-03E552C0B1E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960225" y="1308683"/>
            <a:ext cx="3687763" cy="2936146"/>
          </a:xfr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7" name="Picture 6" descr="A blue and white logo&#10;&#10;AI-generated content may be incorrect.">
            <a:extLst>
              <a:ext uri="{FF2B5EF4-FFF2-40B4-BE49-F238E27FC236}">
                <a16:creationId xmlns:a16="http://schemas.microsoft.com/office/drawing/2014/main" id="{A8057FDE-9D09-8E36-853B-650B28475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260" y="0"/>
            <a:ext cx="2438740" cy="543001"/>
          </a:xfrm>
          <a:prstGeom prst="rect">
            <a:avLst/>
          </a:prstGeom>
        </p:spPr>
      </p:pic>
      <p:pic>
        <p:nvPicPr>
          <p:cNvPr id="8" name="Picture 7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C165DCDD-F7FC-45E0-4FCF-BC449093B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100" y="3749878"/>
            <a:ext cx="4084125" cy="310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B7902-4BA8-6540-FDA1-3372CBBF2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2 – DistilBERT SST-2</a:t>
            </a:r>
          </a:p>
        </p:txBody>
      </p:sp>
      <p:pic>
        <p:nvPicPr>
          <p:cNvPr id="6" name="Content Placeholder 5" descr="A blue bird toy with wings and a blue circle with white text&#10;&#10;AI-generated content may be incorrect.">
            <a:extLst>
              <a:ext uri="{FF2B5EF4-FFF2-40B4-BE49-F238E27FC236}">
                <a16:creationId xmlns:a16="http://schemas.microsoft.com/office/drawing/2014/main" id="{07BEB288-9331-83A5-E82A-A2295416FF3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82667" y="1462263"/>
            <a:ext cx="2698734" cy="2564453"/>
          </a:xfr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31770-3155-3AD4-5EEA-ECC71450A1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10644" y="1535185"/>
            <a:ext cx="4887594" cy="2667699"/>
          </a:xfrm>
        </p:spPr>
        <p:txBody>
          <a:bodyPr>
            <a:normAutofit/>
          </a:bodyPr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Model: distilbert-base-uncased-finetuned-sst-2-english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Pretrained on Stanford SST-2 movie review data (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Stanford Sentiment Treebank (movie reviews)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sentiment classification: Positive or Negative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Lightweight &amp; fast inference</a:t>
            </a: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63927E-E71C-171F-2B70-7CD9A4885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7" name="Picture 6" descr="A blue and white logo&#10;&#10;AI-generated content may be incorrect.">
            <a:extLst>
              <a:ext uri="{FF2B5EF4-FFF2-40B4-BE49-F238E27FC236}">
                <a16:creationId xmlns:a16="http://schemas.microsoft.com/office/drawing/2014/main" id="{243E6B3A-BDED-E10F-CAF5-A65D8F1D2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260" y="9288"/>
            <a:ext cx="2438740" cy="543001"/>
          </a:xfrm>
          <a:prstGeom prst="rect">
            <a:avLst/>
          </a:prstGeom>
        </p:spPr>
      </p:pic>
      <p:pic>
        <p:nvPicPr>
          <p:cNvPr id="8" name="Picture 7" descr="A blue and pink pie chart&#10;&#10;AI-generated content may be incorrect.">
            <a:extLst>
              <a:ext uri="{FF2B5EF4-FFF2-40B4-BE49-F238E27FC236}">
                <a16:creationId xmlns:a16="http://schemas.microsoft.com/office/drawing/2014/main" id="{372D0865-B521-214A-8085-E98AC8E27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086" y="3959604"/>
            <a:ext cx="4104173" cy="289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76051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eg"/></Relationships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53F812E-DDE9-40A9-A0BA-64D56AFBFEB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D01540B-037D-4E23-AFCA-FDDA3CCE13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4D714C4-5FE2-48FA-A21E-ED0E7AD4118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1909</TotalTime>
  <Words>943</Words>
  <Application>Microsoft Office PowerPoint</Application>
  <PresentationFormat>Widescreen</PresentationFormat>
  <Paragraphs>130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Avenir Next LT Pro Light</vt:lpstr>
      <vt:lpstr>Bookman Old Style</vt:lpstr>
      <vt:lpstr>Calibri</vt:lpstr>
      <vt:lpstr>Posterama</vt:lpstr>
      <vt:lpstr>Rockwell</vt:lpstr>
      <vt:lpstr>Times New Roman</vt:lpstr>
      <vt:lpstr>Wingdings</vt:lpstr>
      <vt:lpstr>Custom</vt:lpstr>
      <vt:lpstr>Damask</vt:lpstr>
      <vt:lpstr>Context-Aware Sentiment Analysis Using Large Language Models (LLMs)</vt:lpstr>
      <vt:lpstr>Agenda </vt:lpstr>
      <vt:lpstr>Literature Review</vt:lpstr>
      <vt:lpstr>Dataset Description</vt:lpstr>
      <vt:lpstr>Problem with Traditional Models</vt:lpstr>
      <vt:lpstr>Input Design &amp; Preprocessing</vt:lpstr>
      <vt:lpstr>Methodology Overview (Pipeline)  </vt:lpstr>
      <vt:lpstr>Model 1 – RoBERTa Twitter Sentiment</vt:lpstr>
      <vt:lpstr>Model 2 – DistilBERT SST-2</vt:lpstr>
      <vt:lpstr>Results – Sentiment Distribution</vt:lpstr>
      <vt:lpstr>Analysis &amp; Interpretation</vt:lpstr>
      <vt:lpstr>Timeline</vt:lpstr>
      <vt:lpstr>References </vt:lpstr>
      <vt:lpstr>Thank you 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Snehlata Kumari</cp:lastModifiedBy>
  <cp:revision>18</cp:revision>
  <dcterms:created xsi:type="dcterms:W3CDTF">2023-12-19T17:34:13Z</dcterms:created>
  <dcterms:modified xsi:type="dcterms:W3CDTF">2025-07-08T10:13:07Z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